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70" r:id="rId4"/>
    <p:sldId id="268" r:id="rId5"/>
    <p:sldId id="269" r:id="rId6"/>
    <p:sldId id="271" r:id="rId7"/>
    <p:sldId id="258" r:id="rId8"/>
    <p:sldId id="260" r:id="rId9"/>
    <p:sldId id="261" r:id="rId10"/>
    <p:sldId id="262" r:id="rId11"/>
  </p:sldIdLst>
  <p:sldSz cx="12188825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33"/>
    <a:srgbClr val="FFCC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94599" autoAdjust="0"/>
  </p:normalViewPr>
  <p:slideViewPr>
    <p:cSldViewPr>
      <p:cViewPr varScale="1">
        <p:scale>
          <a:sx n="89" d="100"/>
          <a:sy n="89" d="100"/>
        </p:scale>
        <p:origin x="68" y="312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4080" y="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13D02FD-F98D-4393-8C2A-AA2B1B59A463}" type="datetime1">
              <a:rPr lang="ru-RU" smtClean="0"/>
              <a:t>01.04.2020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50423A-8BCE-448E-A97B-03A88B2B12C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5164D38-2738-4F9A-AE2C-9F3DA1661795}" type="datetime1">
              <a:rPr lang="ru-RU" smtClean="0"/>
              <a:t>01.04.2020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F2A70B-78F2-4DCF-B53B-C990D2FAFB8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7649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1743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7349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2072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7824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928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5932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7500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2188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 rtlCol="0">
            <a:noAutofit/>
          </a:bodyPr>
          <a:lstStyle>
            <a:lvl1pPr>
              <a:defRPr sz="54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256" name="Линия" descr="Изображение линии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Полилиния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58" name="Полилиния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59" name="Полилиния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60" name="Полилиния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61" name="Полилиния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62" name="Полилиния 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63" name="Полилиния 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64" name="Полилиния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65" name="Полилиния 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66" name="Полилиния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67" name="Полилиния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68" name="Полилиния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69" name="Полилиния 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70" name="Полилиния 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71" name="Полилиния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72" name="Полилиния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73" name="Полилиния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74" name="Полилиния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75" name="Полилиния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76" name="Полилиния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77" name="Полилиния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78" name="Полилиния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79" name="Полилиния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80" name="Полилиния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81" name="Полилиния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82" name="Полилиния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83" name="Полилиния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84" name="Полилиния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85" name="Полилиния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86" name="Полилиния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87" name="Полилиния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88" name="Полилиния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89" name="Полилиния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90" name="Полилиния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91" name="Полилиния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92" name="Полилиния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93" name="Полилиния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94" name="Полилиния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95" name="Полилиния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96" name="Полилиния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97" name="Полилиния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98" name="Полилиния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99" name="Полилиния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00" name="Полилиния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01" name="Полилиния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02" name="Полилиния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03" name="Полилиния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04" name="Полилиния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05" name="Полилиния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06" name="Полилиния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07" name="Полилиния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08" name="Полилиния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09" name="Полилиния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10" name="Полилиния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11" name="Полилиния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12" name="Полилиния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13" name="Полилиния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14" name="Полилиния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15" name="Полилиния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16" name="Полилиния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17" name="Полилиния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18" name="Полилиния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19" name="Полилиния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20" name="Полилиния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21" name="Полилиния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22" name="Полилиния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23" name="Полилиния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24" name="Полилиния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25" name="Полилиния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26" name="Полилиния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27" name="Полилиния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28" name="Полилиния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29" name="Полилиния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30" name="Полилиния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31" name="Полилиния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32" name="Полилиния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33" name="Полилиния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34" name="Полилиния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35" name="Полилиния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36" name="Полилиния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37" name="Полилиния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38" name="Полилиния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39" name="Полилиния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40" name="Полилиния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41" name="Полилиния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42" name="Полилиния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43" name="Полилиния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44" name="Полилиния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45" name="Полилиния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46" name="Полилиния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47" name="Полилиния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48" name="Полилиния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49" name="Полилиния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50" name="Полилиния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51" name="Полилиния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52" name="Полилиния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53" name="Полилиния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54" name="Полилиния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55" name="Полилиния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56" name="Полилиния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57" name="Полилиния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58" name="Полилиния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59" name="Полилиния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60" name="Полилиния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61" name="Полилиния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62" name="Полилиния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63" name="Полилиния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64" name="Полилиния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65" name="Полилиния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66" name="Полилиния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67" name="Полилиния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68" name="Полилиния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69" name="Полилиния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70" name="Полилиния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71" name="Полилиния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72" name="Полилиния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73" name="Полилиния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74" name="Полилиния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75" name="Полилиния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76" name="Полилиния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77" name="Полилиния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78" name="Полилиния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79" name="Полилиния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</p:grp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7" name="Линия" descr="Изображение линии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Полилиния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9" name="Полилиния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0" name="Полилиния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1" name="Полилиния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2" name="Полилиния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3" name="Полилиния 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4" name="Полилиния 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5" name="Полилиния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6" name="Полилиния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7" name="Полилиния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8" name="Полилиния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9" name="Полилиния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0" name="Полилиния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1" name="Полилиния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2" name="Полилиния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3" name="Полилиния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4" name="Полилиния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5" name="Полилиния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6" name="Полилиния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7" name="Полилиния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8" name="Полилиния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9" name="Полилиния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30" name="Полилиния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31" name="Полилиния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32" name="Полилиния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33" name="Полилиния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34" name="Полилиния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35" name="Полилиния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36" name="Полилиния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37" name="Полилиния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38" name="Полилиния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39" name="Полилиния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40" name="Полилиния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41" name="Полилиния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42" name="Полилиния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43" name="Полилиния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44" name="Полилиния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45" name="Полилиния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46" name="Полилиния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47" name="Полилиния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48" name="Полилиния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49" name="Полилиния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50" name="Полилиния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51" name="Полилиния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52" name="Полилиния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53" name="Полилиния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54" name="Полилиния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55" name="Полилиния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56" name="Полилиния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57" name="Полилиния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58" name="Полилиния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59" name="Полилиния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60" name="Полилиния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61" name="Полилиния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62" name="Полилиния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63" name="Полилиния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64" name="Полилиния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65" name="Полилиния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66" name="Полилиния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67" name="Полилиния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68" name="Полилиния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69" name="Полилиния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70" name="Полилиния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71" name="Полилиния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72" name="Полилиния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73" name="Полилиния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74" name="Полилиния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75" name="Полилиния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76" name="Полилиния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77" name="Полилиния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78" name="Полилиния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79" name="Полилиния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80" name="Полилиния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81" name="Полилиния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</p:grp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ADCAA3-DEBC-406D-8401-30E1F946FF53}" type="datetime1">
              <a:rPr lang="ru-RU" smtClean="0"/>
              <a:t>01.04.2020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7" name="Линия" descr="Изображение линии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Полилиния 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9" name="Полилиния 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0" name="Полилиния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1" name="Полилиния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2" name="Полилиния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3" name="Полилиния 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4" name="Полилиния 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5" name="Полилиния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6" name="Полилиния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7" name="Полилиния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8" name="Полилиния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9" name="Полилиния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0" name="Полилиния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1" name="Полилиния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2" name="Полилиния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3" name="Полилиния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4" name="Полилиния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5" name="Полилиния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6" name="Полилиния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7" name="Полилиния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8" name="Полилиния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9" name="Полилиния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30" name="Полилиния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31" name="Полилиния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32" name="Полилиния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33" name="Полилиния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34" name="Полилиния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35" name="Полилиния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36" name="Полилиния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37" name="Полилиния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38" name="Полилиния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39" name="Полилиния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40" name="Полилиния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41" name="Полилиния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42" name="Полилиния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43" name="Полилиния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44" name="Полилиния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45" name="Полилиния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46" name="Полилиния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47" name="Полилиния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48" name="Полилиния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49" name="Полилиния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50" name="Полилиния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51" name="Полилиния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52" name="Полилиния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53" name="Полилиния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54" name="Полилиния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55" name="Полилиния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56" name="Полилиния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57" name="Полилиния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58" name="Полилиния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59" name="Полилиния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60" name="Полилиния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61" name="Полилиния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62" name="Полилиния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63" name="Полилиния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64" name="Полилиния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65" name="Полилиния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66" name="Полилиния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67" name="Полилиния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68" name="Полилиния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69" name="Полилиния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70" name="Полилиния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71" name="Полилиния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72" name="Полилиния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73" name="Полилиния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74" name="Полилиния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75" name="Полилиния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76" name="Полилиния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77" name="Полилиния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78" name="Полилиния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79" name="Полилиния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80" name="Полилиния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81" name="Полилиния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</p:grp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 rtlCol="0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5B83A8-B65A-4820-B3AA-18435A44086F}" type="datetime1">
              <a:rPr lang="ru-RU" smtClean="0"/>
              <a:t>01.04.2020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167" name="Линия" descr="Изображение линии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Полилиния 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69" name="Полилиния 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70" name="Полилиния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71" name="Полилиния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72" name="Полилиния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73" name="Полилиния 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74" name="Полилиния 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75" name="Полилиния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76" name="Полилиния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77" name="Полилиния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78" name="Полилиния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79" name="Полилиния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80" name="Полилиния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81" name="Полилиния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82" name="Полилиния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83" name="Полилиния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84" name="Полилиния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85" name="Полилиния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86" name="Полилиния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87" name="Полилиния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88" name="Полилиния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89" name="Полилиния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90" name="Полилиния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91" name="Полилиния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92" name="Полилиния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93" name="Полилиния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94" name="Полилиния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95" name="Полилиния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96" name="Полилиния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97" name="Полилиния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98" name="Полилиния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99" name="Полилиния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00" name="Полилиния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01" name="Полилиния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02" name="Полилиния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03" name="Полилиния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04" name="Полилиния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05" name="Полилиния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06" name="Полилиния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07" name="Полилиния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08" name="Полилиния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09" name="Полилиния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10" name="Полилиния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11" name="Полилиния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12" name="Полилиния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13" name="Полилиния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14" name="Полилиния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15" name="Полилиния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16" name="Полилиния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17" name="Полилиния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18" name="Полилиния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19" name="Полилиния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20" name="Полилиния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21" name="Полилиния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22" name="Полилиния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23" name="Полилиния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24" name="Полилиния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25" name="Полилиния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26" name="Полилиния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27" name="Полилиния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28" name="Полилиния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29" name="Полилиния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30" name="Полилиния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31" name="Полилиния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32" name="Полилиния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33" name="Полилиния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34" name="Полилиния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35" name="Полилиния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36" name="Полилиния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37" name="Полилиния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38" name="Полилиния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39" name="Полилиния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40" name="Полилиния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41" name="Полилиния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</p:grp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567F8A-3B9B-475E-B703-D5E9DB2614A0}" type="datetime1">
              <a:rPr lang="ru-RU" smtClean="0"/>
              <a:t>01.04.2020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rtlCol="0" anchor="b">
            <a:noAutofit/>
          </a:bodyPr>
          <a:lstStyle>
            <a:lvl1pPr algn="l">
              <a:defRPr sz="4400" b="0" cap="none" baseline="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255" name="Линия" descr="Изображение линии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Полилиния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57" name="Полилиния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58" name="Полилиния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59" name="Полилиния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60" name="Полилиния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61" name="Полилиния 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62" name="Полилиния 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63" name="Полилиния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64" name="Полилиния 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65" name="Полилиния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66" name="Полилиния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67" name="Полилиния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68" name="Полилиния 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69" name="Полилиния 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70" name="Полилиния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71" name="Полилиния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72" name="Полилиния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73" name="Полилиния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74" name="Полилиния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75" name="Полилиния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76" name="Полилиния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77" name="Полилиния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78" name="Полилиния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79" name="Полилиния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80" name="Полилиния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81" name="Полилиния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82" name="Полилиния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83" name="Полилиния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84" name="Полилиния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85" name="Полилиния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86" name="Полилиния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87" name="Полилиния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88" name="Полилиния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89" name="Полилиния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90" name="Полилиния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91" name="Полилиния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92" name="Полилиния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93" name="Полилиния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94" name="Полилиния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95" name="Полилиния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96" name="Полилиния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97" name="Полилиния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98" name="Полилиния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99" name="Полилиния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00" name="Полилиния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01" name="Полилиния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02" name="Полилиния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03" name="Полилиния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04" name="Полилиния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05" name="Полилиния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06" name="Полилиния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07" name="Полилиния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08" name="Полилиния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09" name="Полилиния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10" name="Полилиния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11" name="Полилиния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12" name="Полилиния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13" name="Полилиния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14" name="Полилиния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15" name="Полилиния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16" name="Полилиния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17" name="Полилиния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18" name="Полилиния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19" name="Полилиния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20" name="Полилиния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21" name="Полилиния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22" name="Полилиния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23" name="Полилиния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24" name="Полилиния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25" name="Полилиния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26" name="Полилиния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27" name="Полилиния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28" name="Полилиния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29" name="Полилиния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30" name="Полилиния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31" name="Полилиния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32" name="Полилиния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33" name="Полилиния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34" name="Полилиния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35" name="Полилиния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36" name="Полилиния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37" name="Полилиния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38" name="Полилиния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39" name="Полилиния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40" name="Полилиния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41" name="Полилиния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42" name="Полилиния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43" name="Полилиния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44" name="Полилиния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45" name="Полилиния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46" name="Полилиния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47" name="Полилиния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48" name="Полилиния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49" name="Полилиния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50" name="Полилиния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51" name="Полилиния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52" name="Полилиния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53" name="Полилиния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54" name="Полилиния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55" name="Полилиния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56" name="Полилиния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57" name="Полилиния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58" name="Полилиния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59" name="Полилиния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60" name="Полилиния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61" name="Полилиния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62" name="Полилиния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63" name="Полилиния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64" name="Полилиния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65" name="Полилиния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66" name="Полилиния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67" name="Полилиния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68" name="Полилиния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69" name="Полилиния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70" name="Полилиния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71" name="Полилиния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72" name="Полилиния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73" name="Полилиния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74" name="Полилиния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75" name="Полилиния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76" name="Полилиния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77" name="Полилиния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378" name="Полилиния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</p:grp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86B7B8-68DB-4C8D-B1EE-F0C4532BD17D}" type="datetime1">
              <a:rPr lang="ru-RU" smtClean="0"/>
              <a:t>01.04.2020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типа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158" name="Линия" descr="Изображение линии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Полилиния 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60" name="Полилиния 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61" name="Полилиния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62" name="Полилиния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63" name="Полилиния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64" name="Полилиния 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65" name="Полилиния 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66" name="Полилиния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67" name="Полилиния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68" name="Полилиния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69" name="Полилиния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70" name="Полилиния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71" name="Полилиния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72" name="Полилиния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73" name="Полилиния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74" name="Полилиния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75" name="Полилиния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76" name="Полилиния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77" name="Полилиния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78" name="Полилиния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79" name="Полилиния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80" name="Полилиния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81" name="Полилиния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82" name="Полилиния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83" name="Полилиния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84" name="Полилиния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85" name="Полилиния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86" name="Полилиния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87" name="Полилиния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88" name="Полилиния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89" name="Полилиния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90" name="Полилиния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91" name="Полилиния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92" name="Полилиния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93" name="Полилиния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94" name="Полилиния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95" name="Полилиния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96" name="Полилиния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97" name="Полилиния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98" name="Полилиния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99" name="Полилиния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00" name="Полилиния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01" name="Полилиния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02" name="Полилиния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03" name="Полилиния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04" name="Полилиния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05" name="Полилиния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06" name="Полилиния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07" name="Полилиния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08" name="Полилиния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09" name="Полилиния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10" name="Полилиния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11" name="Полилиния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12" name="Полилиния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13" name="Полилиния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14" name="Полилиния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15" name="Полилиния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16" name="Полилиния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17" name="Полилиния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18" name="Полилиния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19" name="Полилиния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20" name="Полилиния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21" name="Полилиния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22" name="Полилиния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23" name="Полилиния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24" name="Полилиния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25" name="Полилиния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26" name="Полилиния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27" name="Полилиния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28" name="Полилиния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29" name="Полилиния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30" name="Полилиния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31" name="Полилиния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32" name="Полилиния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</p:grp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8857C3-C93F-4E49-AD92-CBF7106F2783}" type="datetime1">
              <a:rPr lang="ru-RU" smtClean="0"/>
              <a:t>01.04.2020</a:t>
            </a:fld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160" name="Линия" descr="Изображение линии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Полилиния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62" name="Полилиния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63" name="Полилиния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64" name="Полилиния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65" name="Полилиния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66" name="Полилиния 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67" name="Полилиния 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68" name="Полилиния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69" name="Полилиния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70" name="Полилиния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71" name="Полилиния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72" name="Полилиния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73" name="Полилиния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74" name="Полилиния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75" name="Полилиния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76" name="Полилиния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77" name="Полилиния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78" name="Полилиния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79" name="Полилиния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80" name="Полилиния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81" name="Полилиния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82" name="Полилиния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83" name="Полилиния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84" name="Полилиния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85" name="Полилиния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86" name="Полилиния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87" name="Полилиния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88" name="Полилиния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89" name="Полилиния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90" name="Полилиния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91" name="Полилиния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92" name="Полилиния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93" name="Полилиния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94" name="Полилиния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95" name="Полилиния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96" name="Полилиния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97" name="Полилиния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98" name="Полилиния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99" name="Полилиния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00" name="Полилиния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01" name="Полилиния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02" name="Полилиния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03" name="Полилиния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04" name="Полилиния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05" name="Полилиния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06" name="Полилиния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07" name="Полилиния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08" name="Полилиния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09" name="Полилиния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10" name="Полилиния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11" name="Полилиния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12" name="Полилиния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13" name="Полилиния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14" name="Полилиния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15" name="Полилиния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16" name="Полилиния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17" name="Полилиния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18" name="Полилиния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19" name="Полилиния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20" name="Полилиния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21" name="Полилиния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22" name="Полилиния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23" name="Полилиния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24" name="Полилиния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25" name="Полилиния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26" name="Полилиния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27" name="Полилиния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28" name="Полилиния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29" name="Полилиния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30" name="Полилиния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31" name="Полилиния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32" name="Полилиния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33" name="Полилиния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34" name="Полилиния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</p:grp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C36C73-844D-4651-9FC2-22D52B486471}" type="datetime1">
              <a:rPr lang="ru-RU" smtClean="0"/>
              <a:t>01.04.2020</a:t>
            </a:fld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5" name="Объект 3"/>
          <p:cNvSpPr>
            <a:spLocks noGrp="1"/>
          </p:cNvSpPr>
          <p:nvPr>
            <p:ph sz="half" idx="13"/>
          </p:nvPr>
        </p:nvSpPr>
        <p:spPr>
          <a:xfrm>
            <a:off x="6249860" y="2819399"/>
            <a:ext cx="4416552" cy="3352801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156" name="Линия" descr="Изображение линии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Полилиния 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58" name="Полилиния 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59" name="Полилиния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60" name="Полилиния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61" name="Полилиния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62" name="Полилиния 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63" name="Полилиния 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64" name="Полилиния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65" name="Полилиния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66" name="Полилиния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67" name="Полилиния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68" name="Полилиния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69" name="Полилиния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70" name="Полилиния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71" name="Полилиния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72" name="Полилиния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73" name="Полилиния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74" name="Полилиния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75" name="Полилиния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76" name="Полилиния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77" name="Полилиния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78" name="Полилиния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79" name="Полилиния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80" name="Полилиния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81" name="Полилиния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82" name="Полилиния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83" name="Полилиния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84" name="Полилиния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85" name="Полилиния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86" name="Полилиния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87" name="Полилиния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88" name="Полилиния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89" name="Полилиния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90" name="Полилиния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91" name="Полилиния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92" name="Полилиния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93" name="Полилиния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94" name="Полилиния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95" name="Полилиния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96" name="Полилиния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97" name="Полилиния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98" name="Полилиния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199" name="Полилиния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00" name="Полилиния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01" name="Полилиния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02" name="Полилиния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03" name="Полилиния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04" name="Полилиния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05" name="Полилиния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06" name="Полилиния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07" name="Полилиния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08" name="Полилиния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09" name="Полилиния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10" name="Полилиния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11" name="Полилиния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12" name="Полилиния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13" name="Полилиния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14" name="Полилиния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15" name="Полилиния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16" name="Полилиния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17" name="Полилиния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18" name="Полилиния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19" name="Полилиния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20" name="Полилиния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21" name="Полилиния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22" name="Полилиния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23" name="Полилиния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24" name="Полилиния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25" name="Полилиния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26" name="Полилиния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27" name="Полилиния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28" name="Полилиния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29" name="Полилиния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  <p:sp>
          <p:nvSpPr>
            <p:cNvPr id="230" name="Полилиния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ln>
                  <a:noFill/>
                </a:ln>
              </a:endParaRPr>
            </a:p>
          </p:txBody>
        </p:sp>
      </p:grp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2BE7C9-88BB-4EFE-8667-3062E1396877}" type="datetime1">
              <a:rPr lang="ru-RU" smtClean="0"/>
              <a:t>01.04.2020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013653-6E18-417E-A961-3DF0937C0BAA}" type="datetime1">
              <a:rPr lang="ru-RU" smtClean="0"/>
              <a:t>01.04.2020</a:t>
            </a:fld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 anchor="b">
            <a:noAutofit/>
          </a:bodyPr>
          <a:lstStyle>
            <a:lvl1pPr algn="l">
              <a:defRPr sz="3200" b="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grpSp>
        <p:nvGrpSpPr>
          <p:cNvPr id="615" name="рамка" descr="Изображение прямоугольника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Группа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Группа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Полилиния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Полилиния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Полилиния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Полилиния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Полилиния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Полилиния 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Полилиния 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Полилиния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Полилиния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Полилиния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Полилиния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Полилиния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Полилиния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Полилиния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Полилиния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Полилиния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Полилиния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Полилиния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Полилиния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Полилиния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Полилиния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Полилиния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Полилиния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Полилиния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Полилиния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Полилиния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Полилиния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Полилиния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Полилиния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Полилиния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Полилиния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Полилиния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Полилиния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Полилиния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Полилиния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Полилиния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Полилиния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Полилиния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Полилиния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Полилиния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Полилиния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Полилиния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Полилиния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Полилиния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Полилиния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Полилиния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Полилиния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Полилиния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Полилиния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Полилиния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Полилиния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Полилиния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Полилиния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Полилиния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Полилиния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Полилиния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Полилиния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Полилиния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Полилиния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Полилиния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Полилиния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Полилиния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Полилиния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Полилиния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Полилиния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Полилиния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Полилиния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Полилиния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Полилиния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Полилиния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Полилиния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Полилиния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Полилиния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Полилиния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Группа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Полилиния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Полилиния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Полилиния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Полилиния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Полилиния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Полилиния 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Полилиния 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Полилиния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Полилиния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Полилиния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Полилиния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Полилиния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Полилиния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Полилиния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Полилиния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Полилиния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Полилиния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Полилиния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Полилиния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Полилиния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Полилиния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Полилиния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Полилиния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Полилиния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Полилиния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Полилиния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Полилиния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Полилиния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Полилиния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Полилиния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Полилиния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Полилиния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Полилиния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Полилиния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Полилиния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Полилиния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Полилиния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Полилиния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Полилиния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Полилиния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Полилиния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Полилиния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Полилиния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Полилиния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Полилиния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Полилиния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Полилиния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Полилиния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Полилиния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Полилиния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Полилиния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Полилиния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Полилиния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Полилиния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Полилиния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Полилиния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Полилиния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Полилиния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Полилиния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Полилиния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Полилиния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Полилиния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Полилиния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Полилиния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Полилиния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Полилиния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Полилиния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Полилиния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Полилиния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Полилиния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Полилиния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Полилиния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Полилиния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Полилиния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Группа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Группа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Полилиния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Полилиния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Полилиния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Полилиния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Полилиния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Полилиния 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Полилиния 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Полилиния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Полилиния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Полилиния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Полилиния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Полилиния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Полилиния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Полилиния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Полилиния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Полилиния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Полилиния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Полилиния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Полилиния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Полилиния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Полилиния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Полилиния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Полилиния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Полилиния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Полилиния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Полилиния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Полилиния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Полилиния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Полилиния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Полилиния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Полилиния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Полилиния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Полилиния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Полилиния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Полилиния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Полилиния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Полилиния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Полилиния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Полилиния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Полилиния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Полилиния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Полилиния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Полилиния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Полилиния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Полилиния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Полилиния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Полилиния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Полилиния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Полилиния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Полилиния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Полилиния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Полилиния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Полилиния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Полилиния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Полилиния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Полилиния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Полилиния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Полилиния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Полилиния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Полилиния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Полилиния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Полилиния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Полилиния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Полилиния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Полилиния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Полилиния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Полилиния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Полилиния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Полилиния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Полилиния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Полилиния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Полилиния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Полилиния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Полилиния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Группа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Полилиния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Полилиния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Полилиния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Полилиния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Полилиния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Полилиния 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Полилиния 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Полилиния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Полилиния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Полилиния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Полилиния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Полилиния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Полилиния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Полилиния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Полилиния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Полилиния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Полилиния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Полилиния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Полилиния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Полилиния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Полилиния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Полилиния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Полилиния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Полилиния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Полилиния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Полилиния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Полилиния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Полилиния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Полилиния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Полилиния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Полилиния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Полилиния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Полилиния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Полилиния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Полилиния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Полилиния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Полилиния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Полилиния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Полилиния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Полилиния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Полилиния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Полилиния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Полилиния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Полилиния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Полилиния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Полилиния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Полилиния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Полилиния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Полилиния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Полилиния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Полилиния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Полилиния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Полилиния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Полилиния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Полилиния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Полилиния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Полилиния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Полилиния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Полилиния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Полилиния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Полилиния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Полилиния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Полилиния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Полилиния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Полилиния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Полилиния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Полилиния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Полилиния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Полилиния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Полилиния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Полилиния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Полилиния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Полилиния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Полилиния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9705AF-92A4-4691-A540-883D58C8D1DC}" type="datetime1">
              <a:rPr lang="ru-RU" smtClean="0"/>
              <a:t>01.04.2020</a:t>
            </a:fld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 anchor="b">
            <a:noAutofit/>
          </a:bodyPr>
          <a:lstStyle>
            <a:lvl1pPr algn="l">
              <a:defRPr sz="3200" b="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grpSp>
        <p:nvGrpSpPr>
          <p:cNvPr id="614" name="рамка" descr="Изображение прямоугольника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Группа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Группа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Полилиния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Полилиния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Полилиния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Полилиния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Полилиния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Полилиния 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Полилиния 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Полилиния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Полилиния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Полилиния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Полилиния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Полилиния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Полилиния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Полилиния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Полилиния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Полилиния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Полилиния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Полилиния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Полилиния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Полилиния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Полилиния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Полилиния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Полилиния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Полилиния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Полилиния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Полилиния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Полилиния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Полилиния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Полилиния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Полилиния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Полилиния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Полилиния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Полилиния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Полилиния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Полилиния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Полилиния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Полилиния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Полилиния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Полилиния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Полилиния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Полилиния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Полилиния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Полилиния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Полилиния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Полилиния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Полилиния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Полилиния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Полилиния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Полилиния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Полилиния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Полилиния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Полилиния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Полилиния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Полилиния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Полилиния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Полилиния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Полилиния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Полилиния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Полилиния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Полилиния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Полилиния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Полилиния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Полилиния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Полилиния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Полилиния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Полилиния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Полилиния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Полилиния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Полилиния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Полилиния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Полилиния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Полилиния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Полилиния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Полилиния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Группа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Полилиния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Полилиния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Полилиния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Полилиния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Полилиния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Полилиния 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Полилиния 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Полилиния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Полилиния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Полилиния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Полилиния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Полилиния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Полилиния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Полилиния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Полилиния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Полилиния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Полилиния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Полилиния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Полилиния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Полилиния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Полилиния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Полилиния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Полилиния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Полилиния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Полилиния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Полилиния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Полилиния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Полилиния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Полилиния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Полилиния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Полилиния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Полилиния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Полилиния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Полилиния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Полилиния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Полилиния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Полилиния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Полилиния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Полилиния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Полилиния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Полилиния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Полилиния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Полилиния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Полилиния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Полилиния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Полилиния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Полилиния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Полилиния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Полилиния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Полилиния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Полилиния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Полилиния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Полилиния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Полилиния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Полилиния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Полилиния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Полилиния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Полилиния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Полилиния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Полилиния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Полилиния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Полилиния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Полилиния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Полилиния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Полилиния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Полилиния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Полилиния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Полилиния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Полилиния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Полилиния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Полилиния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Полилиния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Полилиния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Полилиния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Группа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Группа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Полилиния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Полилиния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Полилиния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Полилиния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Полилиния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Полилиния 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Полилиния 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Полилиния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Полилиния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Полилиния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Полилиния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Полилиния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Полилиния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Полилиния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Полилиния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Полилиния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Полилиния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Полилиния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Полилиния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Полилиния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Полилиния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Полилиния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Полилиния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Полилиния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Полилиния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Полилиния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Полилиния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Полилиния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Полилиния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Полилиния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Полилиния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Полилиния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Полилиния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Полилиния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Полилиния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Полилиния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Полилиния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Полилиния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Полилиния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Полилиния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Полилиния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Полилиния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Полилиния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Полилиния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Полилиния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Полилиния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Полилиния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Полилиния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Полилиния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Полилиния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Полилиния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Полилиния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Полилиния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Полилиния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Полилиния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Полилиния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Полилиния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Полилиния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Полилиния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Полилиния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Полилиния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Полилиния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Полилиния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Полилиния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Полилиния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Полилиния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Полилиния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Полилиния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Полилиния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Полилиния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Полилиния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Полилиния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Полилиния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Полилиния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Группа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Полилиния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Полилиния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Полилиния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Полилиния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Полилиния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Полилиния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Полилиния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Полилиния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Полилиния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Полилиния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Полилиния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Полилиния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Полилиния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Полилиния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Полилиния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Полилиния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Полилиния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Полилиния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Полилиния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Полилиния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Полилиния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Полилиния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Полилиния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Полилиния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Полилиния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Полилиния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Полилиния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Полилиния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Полилиния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Полилиния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Полилиния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Полилиния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Полилиния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Полилиния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Полилиния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Полилиния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Полилиния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Полилиния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Полилиния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Полилиния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Полилиния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Полилиния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Полилиния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Полилиния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Полилиния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Полилиния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Полилиния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Полилиния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Полилиния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Полилиния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Полилиния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Полилиния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Полилиния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Полилиния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Полилиния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Полилиния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Полилиния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Полилиния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Полилиния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Полилиния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Полилиния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Полилиния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Полилиния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Полилиния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Полилиния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Полилиния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Полилиния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Полилиния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Полилиния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Полилиния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Полилиния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Полилиния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Полилиния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Полилиния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u-RU" dirty="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09E27C-4335-4F92-9135-AD8999CC569B}" type="datetime1">
              <a:rPr lang="ru-RU" smtClean="0"/>
              <a:t>01.04.2020</a:t>
            </a:fld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заголовка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C9D4412-E0C6-4262-9FCB-58486E3B00CB}" type="datetime1">
              <a:rPr lang="ru-RU" noProof="0" smtClean="0"/>
              <a:t>01.04.2020</a:t>
            </a:fld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5BA54BD-C84D-46CE-8B72-31BFB26ABA43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01924" y="1916832"/>
            <a:ext cx="9144000" cy="2667000"/>
          </a:xfrm>
        </p:spPr>
        <p:txBody>
          <a:bodyPr rtlCol="0"/>
          <a:lstStyle/>
          <a:p>
            <a:pPr rtl="0"/>
            <a:r>
              <a:rPr lang="en-US" sz="9600" dirty="0"/>
              <a:t>Flow Control</a:t>
            </a:r>
            <a:endParaRPr lang="ru-RU" sz="9600" dirty="0"/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D31AEEF-3503-4D16-BC79-FC50A7E6A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>
            <a:normAutofit/>
          </a:bodyPr>
          <a:lstStyle/>
          <a:p>
            <a:r>
              <a:rPr lang="ru-RU" sz="3500" dirty="0"/>
              <a:t>Роли участников команды</a:t>
            </a:r>
            <a:endParaRPr lang="en-US" sz="3500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BD27ABF-CFEC-4334-B434-0DF895CA6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>
            <a:normAutofit/>
          </a:bodyPr>
          <a:lstStyle/>
          <a:p>
            <a:pPr algn="r"/>
            <a:r>
              <a:rPr lang="ru-RU" sz="2500" dirty="0">
                <a:solidFill>
                  <a:srgbClr val="FFCC33"/>
                </a:solidFill>
              </a:rPr>
              <a:t>Чайкин Вадим</a:t>
            </a:r>
            <a:endParaRPr lang="en-US" sz="2500" dirty="0">
              <a:solidFill>
                <a:srgbClr val="FFCC33"/>
              </a:solidFill>
            </a:endParaRP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C3910A3B-C23B-46B3-921C-275F87995F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457201"/>
          </a:xfrm>
        </p:spPr>
        <p:txBody>
          <a:bodyPr/>
          <a:lstStyle/>
          <a:p>
            <a:pPr marL="0" indent="0" algn="r">
              <a:buNone/>
            </a:pPr>
            <a:r>
              <a:rPr lang="en-US" sz="2500" dirty="0"/>
              <a:t>Frontend</a:t>
            </a:r>
          </a:p>
          <a:p>
            <a:pPr marL="0" indent="0" algn="r">
              <a:buNone/>
            </a:pP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C4B2FD6-C6B7-4DCD-BA7D-28CBED3658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>
            <a:normAutofit/>
          </a:bodyPr>
          <a:lstStyle/>
          <a:p>
            <a:r>
              <a:rPr lang="ru-RU" sz="2500" dirty="0">
                <a:solidFill>
                  <a:srgbClr val="FFCC33"/>
                </a:solidFill>
              </a:rPr>
              <a:t>Корж Александр</a:t>
            </a:r>
            <a:endParaRPr lang="en-US" sz="2500" dirty="0">
              <a:solidFill>
                <a:srgbClr val="FFCC33"/>
              </a:solidFill>
            </a:endParaRP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83FCA773-8EEC-4BC5-AEFD-F506E5060F5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249860" y="2819399"/>
            <a:ext cx="4416552" cy="457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/>
              <a:t>Backend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CF5F89B-AA62-4A44-B432-2FAB71EFA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37" y="3548361"/>
            <a:ext cx="5169015" cy="201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0574C2CE-2D78-48AE-B7E6-67DEA79906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3219666"/>
            <a:ext cx="5101976" cy="286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r>
              <a:rPr lang="ru-RU" sz="3500" dirty="0"/>
              <a:t>Постановка задачи</a:t>
            </a:r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>
          <a:xfrm>
            <a:off x="1522414" y="2420888"/>
            <a:ext cx="9144000" cy="4267200"/>
          </a:xfrm>
        </p:spPr>
        <p:txBody>
          <a:bodyPr rtlCol="0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500" dirty="0"/>
              <a:t>Эффективно организовать учебный процесс, путем разбиения его на отдельные </a:t>
            </a:r>
            <a:r>
              <a:rPr lang="ru-RU" sz="2500" dirty="0">
                <a:solidFill>
                  <a:srgbClr val="FFC000"/>
                </a:solidFill>
              </a:rPr>
              <a:t>«потоки».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500" dirty="0"/>
              <a:t>Объединить инструменты для работы, учебы и  т.д.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500" dirty="0"/>
              <a:t>Создать сервис, </a:t>
            </a:r>
            <a:r>
              <a:rPr lang="ru-RU" sz="2500" dirty="0">
                <a:solidFill>
                  <a:srgbClr val="FFC000"/>
                </a:solidFill>
              </a:rPr>
              <a:t>ориентированный на студентов ЮФУ</a:t>
            </a:r>
            <a:r>
              <a:rPr lang="ru-RU" sz="25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500" dirty="0"/>
              <a:t>Реализовать систему мониторинга учебного процесса.</a:t>
            </a:r>
          </a:p>
          <a:p>
            <a:pPr marL="0" indent="0">
              <a:buNone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A097368-5D5F-4550-808F-A86261D4B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274638"/>
            <a:ext cx="9144000" cy="1020762"/>
          </a:xfrm>
        </p:spPr>
        <p:txBody>
          <a:bodyPr rtlCol="0" anchor="b">
            <a:noAutofit/>
          </a:bodyPr>
          <a:lstStyle/>
          <a:p>
            <a:r>
              <a:rPr lang="ru-RU" sz="3500" dirty="0"/>
              <a:t>Требуемое программное обеспечение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649501-85D6-448D-8CC2-5E548B79DD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66620" y="1863657"/>
            <a:ext cx="3445038" cy="4454140"/>
          </a:xfrm>
        </p:spPr>
        <p:txBody>
          <a:bodyPr anchor="b">
            <a:norm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rgbClr val="FFCC33"/>
                </a:solidFill>
              </a:rPr>
              <a:t>Web-browser.</a:t>
            </a:r>
            <a:endParaRPr lang="ru-RU" sz="2500" dirty="0">
              <a:solidFill>
                <a:srgbClr val="FFCC33"/>
              </a:solidFill>
            </a:endParaRPr>
          </a:p>
          <a:p>
            <a:pPr marL="0" indent="0">
              <a:buNone/>
            </a:pPr>
            <a:r>
              <a:rPr lang="ru-RU" sz="2500" dirty="0"/>
              <a:t>Наш проект – </a:t>
            </a:r>
            <a:r>
              <a:rPr lang="en-US" sz="2500" dirty="0"/>
              <a:t>web-site</a:t>
            </a:r>
            <a:r>
              <a:rPr lang="ru-RU" sz="2500" dirty="0"/>
              <a:t>, поэтому не требует никаких дополнительных  программ.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A0C0B08-7DAD-4B73-9781-B53858E8E42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3060" r="3060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9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 anchor="b">
            <a:normAutofit/>
          </a:bodyPr>
          <a:lstStyle/>
          <a:p>
            <a:pPr rtl="0"/>
            <a:r>
              <a:rPr lang="ru-RU" dirty="0"/>
              <a:t>Подключаемые библиотеки 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9BCD6E4-F96C-4AB3-99EE-F9F6BBD0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CC33"/>
                </a:solidFill>
              </a:rPr>
              <a:t>Frontend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DF7B5DA-A728-4373-98EB-D93FA4CE75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CC33"/>
                </a:solidFill>
              </a:rPr>
              <a:t>Backend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22FE423-8ECD-40FE-A4F8-66AEC46A21B4}"/>
              </a:ext>
            </a:extLst>
          </p:cNvPr>
          <p:cNvSpPr txBox="1">
            <a:spLocks/>
          </p:cNvSpPr>
          <p:nvPr/>
        </p:nvSpPr>
        <p:spPr>
          <a:xfrm>
            <a:off x="1522413" y="2564904"/>
            <a:ext cx="4416552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500" dirty="0">
              <a:solidFill>
                <a:srgbClr val="FFCC33"/>
              </a:solidFill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7850F16-6589-43FF-A2E1-06EE990072D8}"/>
              </a:ext>
            </a:extLst>
          </p:cNvPr>
          <p:cNvSpPr txBox="1">
            <a:spLocks/>
          </p:cNvSpPr>
          <p:nvPr/>
        </p:nvSpPr>
        <p:spPr>
          <a:xfrm>
            <a:off x="1522413" y="2496616"/>
            <a:ext cx="4416552" cy="3020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500" b="1" dirty="0"/>
              <a:t>Bootstrap</a:t>
            </a:r>
          </a:p>
          <a:p>
            <a:pPr>
              <a:lnSpc>
                <a:spcPct val="150000"/>
              </a:lnSpc>
            </a:pPr>
            <a:r>
              <a:rPr lang="en-US" sz="2500" b="1" dirty="0" err="1"/>
              <a:t>ChartJS</a:t>
            </a:r>
            <a:endParaRPr lang="en-US" sz="2500" b="1" dirty="0"/>
          </a:p>
          <a:p>
            <a:pPr>
              <a:lnSpc>
                <a:spcPct val="150000"/>
              </a:lnSpc>
            </a:pPr>
            <a:r>
              <a:rPr lang="en-US" sz="2500" b="1" dirty="0" err="1"/>
              <a:t>Jquery</a:t>
            </a:r>
            <a:endParaRPr lang="en-US" sz="2500" b="1" dirty="0"/>
          </a:p>
          <a:p>
            <a:endParaRPr lang="en-US" b="1" dirty="0"/>
          </a:p>
          <a:p>
            <a:endParaRPr lang="en-US" sz="2500" b="1" dirty="0"/>
          </a:p>
          <a:p>
            <a:endParaRPr lang="en-US" sz="3000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34D4317-D160-4D47-A48E-BC2FBDE29564}"/>
              </a:ext>
            </a:extLst>
          </p:cNvPr>
          <p:cNvSpPr txBox="1">
            <a:spLocks/>
          </p:cNvSpPr>
          <p:nvPr/>
        </p:nvSpPr>
        <p:spPr>
          <a:xfrm>
            <a:off x="6249860" y="2564904"/>
            <a:ext cx="4416552" cy="3020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500" b="1" dirty="0"/>
              <a:t>Django Framework</a:t>
            </a:r>
            <a:br>
              <a:rPr lang="en-US" sz="2500" b="1" dirty="0"/>
            </a:br>
            <a:r>
              <a:rPr lang="en-US" sz="2500" b="1" dirty="0"/>
              <a:t>Beautifulsoup4</a:t>
            </a:r>
          </a:p>
          <a:p>
            <a:pPr>
              <a:lnSpc>
                <a:spcPct val="150000"/>
              </a:lnSpc>
            </a:pPr>
            <a:r>
              <a:rPr lang="en-US" sz="2500" b="1" dirty="0"/>
              <a:t>requests</a:t>
            </a:r>
          </a:p>
          <a:p>
            <a:endParaRPr lang="en-US" b="1" dirty="0"/>
          </a:p>
          <a:p>
            <a:endParaRPr lang="en-US" sz="2500" b="1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2373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 anchor="b">
            <a:normAutofit/>
          </a:bodyPr>
          <a:lstStyle/>
          <a:p>
            <a:r>
              <a:rPr lang="ru-RU" sz="3500" dirty="0"/>
              <a:t>Функциональное назначение продукта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type="body" sz="half" idx="2"/>
          </p:nvPr>
        </p:nvSpPr>
        <p:spPr>
          <a:xfrm>
            <a:off x="1053852" y="1652600"/>
            <a:ext cx="3456384" cy="4543400"/>
          </a:xfrm>
        </p:spPr>
        <p:txBody>
          <a:bodyPr rtlCol="0" anchor="b">
            <a:noAutofit/>
          </a:bodyPr>
          <a:lstStyle/>
          <a:p>
            <a:pPr marL="0" indent="0">
              <a:buNone/>
            </a:pPr>
            <a:endParaRPr lang="en-US" sz="2000" dirty="0"/>
          </a:p>
          <a:p>
            <a:r>
              <a:rPr lang="ru-RU" sz="2500" dirty="0"/>
              <a:t>Приложение позволяет эффективнее организовывать учебный процесс, </a:t>
            </a:r>
            <a:r>
              <a:rPr lang="ru-RU" sz="2500" dirty="0">
                <a:solidFill>
                  <a:srgbClr val="FFC000"/>
                </a:solidFill>
              </a:rPr>
              <a:t>разбивая </a:t>
            </a:r>
            <a:r>
              <a:rPr lang="ru-RU" sz="2500" dirty="0"/>
              <a:t>его</a:t>
            </a:r>
            <a:r>
              <a:rPr lang="ru-RU" sz="2500" dirty="0">
                <a:solidFill>
                  <a:srgbClr val="FFC000"/>
                </a:solidFill>
              </a:rPr>
              <a:t> на потоки</a:t>
            </a:r>
            <a:r>
              <a:rPr lang="ru-RU" sz="2500" dirty="0"/>
              <a:t> и точечно контролируя каждый из них, а контроль всех потоков и есть </a:t>
            </a:r>
            <a:r>
              <a:rPr lang="ru-RU" sz="2500" dirty="0">
                <a:solidFill>
                  <a:srgbClr val="FFCC33"/>
                </a:solidFill>
              </a:rPr>
              <a:t>контроль учебного процесса</a:t>
            </a:r>
            <a:r>
              <a:rPr lang="ru-RU" sz="2500" dirty="0"/>
              <a:t>. </a:t>
            </a:r>
            <a:br>
              <a:rPr lang="ru-RU" sz="2000" dirty="0"/>
            </a:br>
            <a:endParaRPr lang="ru-RU" sz="2000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1E7C2DAF-2519-4C31-A4EB-344574848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10022" y="2088871"/>
            <a:ext cx="5669280" cy="36708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8955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 anchor="b">
            <a:normAutofit/>
          </a:bodyPr>
          <a:lstStyle/>
          <a:p>
            <a:r>
              <a:rPr lang="ru-RU" sz="3500" dirty="0"/>
              <a:t>Функциональное назначение продукта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type="body" sz="half" idx="2"/>
          </p:nvPr>
        </p:nvSpPr>
        <p:spPr>
          <a:xfrm>
            <a:off x="7678588" y="1700808"/>
            <a:ext cx="3384376" cy="4454140"/>
          </a:xfrm>
        </p:spPr>
        <p:txBody>
          <a:bodyPr rtlCol="0" anchor="b">
            <a:normAutofit fontScale="250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ru-RU" dirty="0"/>
              <a:t> </a:t>
            </a:r>
            <a:r>
              <a:rPr lang="ru-RU" sz="10000" dirty="0"/>
              <a:t>Для этого в приложении собрано несколько инструментов: сервис </a:t>
            </a:r>
            <a:r>
              <a:rPr lang="ru-RU" sz="10000" dirty="0">
                <a:solidFill>
                  <a:srgbClr val="FFC000"/>
                </a:solidFill>
              </a:rPr>
              <a:t>хранилища данных</a:t>
            </a:r>
            <a:r>
              <a:rPr lang="ru-RU" sz="10000" dirty="0"/>
              <a:t>, сервис </a:t>
            </a:r>
            <a:r>
              <a:rPr lang="ru-RU" sz="10000" b="1" dirty="0">
                <a:solidFill>
                  <a:srgbClr val="FFC000"/>
                </a:solidFill>
              </a:rPr>
              <a:t>заметок</a:t>
            </a:r>
            <a:r>
              <a:rPr lang="ru-RU" sz="10000" dirty="0"/>
              <a:t> с возможностью создания ярлыков для каждого предмета и удобной ссылкой на них из бокового меню, </a:t>
            </a:r>
            <a:r>
              <a:rPr lang="ru-RU" sz="10000" dirty="0">
                <a:solidFill>
                  <a:srgbClr val="FFC000"/>
                </a:solidFill>
              </a:rPr>
              <a:t>сервис календаря</a:t>
            </a:r>
            <a:r>
              <a:rPr lang="ru-RU" sz="10000" dirty="0"/>
              <a:t>, для отметки важных событий, и удобный способ мониторинга БРС.</a:t>
            </a:r>
            <a:br>
              <a:rPr lang="ru-RU" dirty="0"/>
            </a:b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AC739DD-DC14-4C3B-8ED5-54E4E959D12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3060" r="3060"/>
          <a:stretch>
            <a:fillRect/>
          </a:stretch>
        </p:blipFill>
        <p:spPr>
          <a:xfrm>
            <a:off x="1746250" y="1884363"/>
            <a:ext cx="5668963" cy="404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64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 anchor="b">
            <a:normAutofit/>
          </a:bodyPr>
          <a:lstStyle/>
          <a:p>
            <a:r>
              <a:rPr lang="ru-RU" sz="3500" dirty="0"/>
              <a:t>Функциональное назначение продукта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AAB8FD4-5CAC-46C7-B059-7B93AE2BC9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09836" y="1700808"/>
            <a:ext cx="3528392" cy="4471392"/>
          </a:xfrm>
        </p:spPr>
        <p:txBody>
          <a:bodyPr>
            <a:normAutofit/>
          </a:bodyPr>
          <a:lstStyle/>
          <a:p>
            <a:r>
              <a:rPr lang="ru-RU" sz="2500" dirty="0"/>
              <a:t>Наше приложение ориентированно на студентов ЮФУ.</a:t>
            </a:r>
          </a:p>
          <a:p>
            <a:r>
              <a:rPr lang="ru-RU" sz="2500" dirty="0"/>
              <a:t>Каждый </a:t>
            </a:r>
            <a:r>
              <a:rPr lang="ru-RU" sz="2500" dirty="0">
                <a:solidFill>
                  <a:srgbClr val="FFCC33"/>
                </a:solidFill>
              </a:rPr>
              <a:t>поток – это предмет</a:t>
            </a:r>
            <a:r>
              <a:rPr lang="ru-RU" sz="2500" dirty="0"/>
              <a:t> из вашего </a:t>
            </a:r>
            <a:r>
              <a:rPr lang="ru-RU" sz="2500" dirty="0">
                <a:solidFill>
                  <a:srgbClr val="FFCC33"/>
                </a:solidFill>
              </a:rPr>
              <a:t>расписания</a:t>
            </a:r>
            <a:r>
              <a:rPr lang="ru-RU" sz="2500" dirty="0"/>
              <a:t>. Так же приложение предоставляет удобный и наглядный </a:t>
            </a:r>
            <a:r>
              <a:rPr lang="ru-RU" sz="2500" b="1" dirty="0">
                <a:solidFill>
                  <a:srgbClr val="FFCC33"/>
                </a:solidFill>
              </a:rPr>
              <a:t>сервис мониторинга БРС</a:t>
            </a:r>
            <a:r>
              <a:rPr lang="ru-RU" sz="2500" dirty="0"/>
              <a:t>.</a:t>
            </a:r>
          </a:p>
          <a:p>
            <a:endParaRPr lang="en-US" sz="2500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DF3B7010-3CA4-4E54-B985-D1ADFE50B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10113" y="2061871"/>
            <a:ext cx="5668962" cy="372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75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 anchor="b">
            <a:normAutofit/>
          </a:bodyPr>
          <a:lstStyle/>
          <a:p>
            <a:r>
              <a:rPr lang="ru-RU" sz="3500" dirty="0"/>
              <a:t>Область ограничения продукта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7D3AD6A2-00F2-4B2B-A411-86127DB5175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522414" y="1988840"/>
            <a:ext cx="5141713" cy="3342113"/>
          </a:xfrm>
          <a:prstGeom prst="rect">
            <a:avLst/>
          </a:prstGeom>
          <a:noFill/>
        </p:spPr>
      </p:pic>
      <p:sp>
        <p:nvSpPr>
          <p:cNvPr id="3" name="Текст 2"/>
          <p:cNvSpPr>
            <a:spLocks noGrp="1"/>
          </p:cNvSpPr>
          <p:nvPr>
            <p:ph sz="half" idx="2"/>
          </p:nvPr>
        </p:nvSpPr>
        <p:spPr>
          <a:xfrm>
            <a:off x="6886500" y="2924944"/>
            <a:ext cx="4419598" cy="4267200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ru-RU" sz="2500" dirty="0"/>
              <a:t>В разделе настроек пользователь может указать </a:t>
            </a:r>
            <a:r>
              <a:rPr lang="ru-RU" sz="2500" dirty="0">
                <a:solidFill>
                  <a:srgbClr val="FFCC33"/>
                </a:solidFill>
              </a:rPr>
              <a:t>некорректные </a:t>
            </a:r>
            <a:r>
              <a:rPr lang="en-US" sz="2500" b="1" dirty="0" err="1">
                <a:solidFill>
                  <a:srgbClr val="FFCC33"/>
                </a:solidFill>
              </a:rPr>
              <a:t>url</a:t>
            </a:r>
            <a:r>
              <a:rPr lang="ru-RU" sz="2500" b="1" dirty="0">
                <a:solidFill>
                  <a:srgbClr val="FFCC33"/>
                </a:solidFill>
              </a:rPr>
              <a:t>-адреса </a:t>
            </a:r>
            <a:r>
              <a:rPr lang="ru-RU" sz="2500" dirty="0">
                <a:solidFill>
                  <a:srgbClr val="FFCC33"/>
                </a:solidFill>
              </a:rPr>
              <a:t>сервисов</a:t>
            </a:r>
            <a:r>
              <a:rPr lang="ru-RU" sz="2500" dirty="0"/>
              <a:t>, вследствие чего приложение не будет работать надлежащим образом. </a:t>
            </a:r>
          </a:p>
        </p:txBody>
      </p:sp>
    </p:spTree>
    <p:extLst>
      <p:ext uri="{BB962C8B-B14F-4D97-AF65-F5344CB8AC3E}">
        <p14:creationId xmlns:p14="http://schemas.microsoft.com/office/powerpoint/2010/main" val="413515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 anchor="b">
            <a:normAutofit/>
          </a:bodyPr>
          <a:lstStyle/>
          <a:p>
            <a:r>
              <a:rPr lang="ru-RU"/>
              <a:t>Используемые технические средства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36208B-556A-4D26-BB61-6BF882299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5888" y="2581424"/>
            <a:ext cx="9144000" cy="42672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ОС — </a:t>
            </a:r>
            <a:r>
              <a:rPr lang="en-US" dirty="0"/>
              <a:t>Windows</a:t>
            </a:r>
            <a:r>
              <a:rPr lang="ru-RU" dirty="0"/>
              <a:t> </a:t>
            </a:r>
            <a:r>
              <a:rPr lang="en-US" dirty="0"/>
              <a:t>8/8.1/10 , Unix, Android, IOS, Windows Phone</a:t>
            </a:r>
            <a:r>
              <a:rPr lang="ru-RU" dirty="0"/>
              <a:t>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Оперативная память – не менее 356 М</a:t>
            </a:r>
            <a:r>
              <a:rPr lang="en-US" dirty="0"/>
              <a:t>b</a:t>
            </a:r>
            <a:r>
              <a:rPr lang="ru-RU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Объем разработки – 259 </a:t>
            </a:r>
            <a:r>
              <a:rPr lang="en-US" dirty="0"/>
              <a:t>Mb</a:t>
            </a:r>
            <a:r>
              <a:rPr lang="ru-RU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Школьная доска (16x9)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29488_TF02804846_TF02804846.potx" id="{B0D334FF-33A8-46AB-96CF-63558F5650FA}" vid="{48B67DF7-1DEB-4C08-A175-C7A2C8FA45E8}"/>
    </a:ext>
  </a:extLst>
</a:theme>
</file>

<file path=ppt/theme/theme2.xml><?xml version="1.0" encoding="utf-8"?>
<a:theme xmlns:a="http://schemas.openxmlformats.org/drawingml/2006/main" name="Тема Offic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255</Words>
  <Application>Microsoft Office PowerPoint</Application>
  <PresentationFormat>Произвольный</PresentationFormat>
  <Paragraphs>48</Paragraphs>
  <Slides>10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Consolas</vt:lpstr>
      <vt:lpstr>Corbel</vt:lpstr>
      <vt:lpstr>Школьная доска (16x9)</vt:lpstr>
      <vt:lpstr>Flow Control</vt:lpstr>
      <vt:lpstr>Постановка задачи</vt:lpstr>
      <vt:lpstr>Требуемое программное обеспечение</vt:lpstr>
      <vt:lpstr>Подключаемые библиотеки </vt:lpstr>
      <vt:lpstr>Функциональное назначение продукта</vt:lpstr>
      <vt:lpstr>Функциональное назначение продукта</vt:lpstr>
      <vt:lpstr>Функциональное назначение продукта</vt:lpstr>
      <vt:lpstr>Область ограничения продукта</vt:lpstr>
      <vt:lpstr>Используемые технические средства</vt:lpstr>
      <vt:lpstr>Роли участников команды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Flow Control</dc:title>
  <dc:creator>Чайкин Вадим Сергеевич</dc:creator>
  <cp:lastModifiedBy>Чайкин Вадим Сергеевич</cp:lastModifiedBy>
  <cp:revision>6</cp:revision>
  <dcterms:created xsi:type="dcterms:W3CDTF">2020-04-01T18:55:41Z</dcterms:created>
  <dcterms:modified xsi:type="dcterms:W3CDTF">2020-04-01T20:10:32Z</dcterms:modified>
</cp:coreProperties>
</file>